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_rels/item3.xml.rels" ContentType="application/vnd.openxmlformats-package.relationship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item1.xml" ContentType="application/xml"/>
  <Override PartName="/customXml/item3.xml" ContentType="application/xml"/>
  <Override PartName="/_rels/.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presProps.xml" ContentType="application/vnd.openxmlformats-officedocument.presentationml.presProps+xml"/>
  <Override PartName="/ppt/slideLayouts/slideLayout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</p:sldIdLst>
  <p:sldSz cx="32918400" cy="219456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2962620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1645920" y="11783160"/>
            <a:ext cx="2962620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1645920" y="1178316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16826400" y="1178316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11662560" y="513504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21679200" y="513504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1645920" y="1178316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/>
          </p:nvPr>
        </p:nvSpPr>
        <p:spPr>
          <a:xfrm>
            <a:off x="11662560" y="1178316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/>
          </p:nvPr>
        </p:nvSpPr>
        <p:spPr>
          <a:xfrm>
            <a:off x="21679200" y="1178316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1645920" y="5135040"/>
            <a:ext cx="2962620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2962620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1645920" y="875520"/>
            <a:ext cx="29626200" cy="1698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1645920" y="1178316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645920" y="5135040"/>
            <a:ext cx="2962620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16826400" y="1178316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1645920" y="11783160"/>
            <a:ext cx="2962620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2962620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1645920" y="11783160"/>
            <a:ext cx="2962620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1645920" y="1178316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/>
          </p:nvPr>
        </p:nvSpPr>
        <p:spPr>
          <a:xfrm>
            <a:off x="16826400" y="1178316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11662560" y="513504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/>
          </p:nvPr>
        </p:nvSpPr>
        <p:spPr>
          <a:xfrm>
            <a:off x="21679200" y="513504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/>
          </p:nvPr>
        </p:nvSpPr>
        <p:spPr>
          <a:xfrm>
            <a:off x="1645920" y="1178316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/>
          </p:nvPr>
        </p:nvSpPr>
        <p:spPr>
          <a:xfrm>
            <a:off x="11662560" y="1178316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7"/>
          <p:cNvSpPr>
            <a:spLocks noGrp="1"/>
          </p:cNvSpPr>
          <p:nvPr>
            <p:ph/>
          </p:nvPr>
        </p:nvSpPr>
        <p:spPr>
          <a:xfrm>
            <a:off x="21679200" y="11783160"/>
            <a:ext cx="953928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2962620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1645920" y="875520"/>
            <a:ext cx="29626200" cy="1698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1645920" y="1178316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16826400" y="1178316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164592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16826400" y="5135040"/>
            <a:ext cx="1445724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1645920" y="11783160"/>
            <a:ext cx="29626200" cy="607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4" descr=""/>
          <p:cNvPicPr/>
          <p:nvPr/>
        </p:nvPicPr>
        <p:blipFill>
          <a:blip r:embed="rId2"/>
          <a:srcRect l="4" t="0" r="39594" b="0"/>
          <a:stretch/>
        </p:blipFill>
        <p:spPr>
          <a:xfrm>
            <a:off x="0" y="19979640"/>
            <a:ext cx="16456680" cy="1963440"/>
          </a:xfrm>
          <a:prstGeom prst="rect">
            <a:avLst/>
          </a:prstGeom>
          <a:ln w="0">
            <a:noFill/>
          </a:ln>
        </p:spPr>
      </p:pic>
      <p:sp>
        <p:nvSpPr>
          <p:cNvPr id="1" name="CustomShape 1"/>
          <p:cNvSpPr/>
          <p:nvPr/>
        </p:nvSpPr>
        <p:spPr>
          <a:xfrm>
            <a:off x="16459200" y="19979640"/>
            <a:ext cx="16456680" cy="196344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548640" tIns="182880" bIns="182880" anchor="b">
            <a:noAutofit/>
          </a:bodyPr>
          <a:p>
            <a:pPr algn="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4800" spc="52" strike="noStrike">
                <a:solidFill>
                  <a:srgbClr val="ffffff"/>
                </a:solidFill>
                <a:latin typeface="Arial"/>
                <a:ea typeface="DejaVu Sans"/>
              </a:rPr>
              <a:t>Undergraduate Research – Fall 2024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2" name="CustomShape 2"/>
          <p:cNvSpPr/>
          <p:nvPr/>
        </p:nvSpPr>
        <p:spPr>
          <a:xfrm>
            <a:off x="8503920" y="4023360"/>
            <a:ext cx="1590804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Results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CustomShape 3"/>
          <p:cNvSpPr/>
          <p:nvPr/>
        </p:nvSpPr>
        <p:spPr>
          <a:xfrm>
            <a:off x="24780240" y="1138428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References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4" name="CustomShape 4"/>
          <p:cNvSpPr/>
          <p:nvPr/>
        </p:nvSpPr>
        <p:spPr>
          <a:xfrm>
            <a:off x="24780240" y="1613916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Acknowledgments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" name="CustomShape 5"/>
          <p:cNvSpPr/>
          <p:nvPr/>
        </p:nvSpPr>
        <p:spPr>
          <a:xfrm>
            <a:off x="24780240" y="402336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Discussion and Future Work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6" name="CustomShape 6"/>
          <p:cNvSpPr/>
          <p:nvPr/>
        </p:nvSpPr>
        <p:spPr>
          <a:xfrm>
            <a:off x="365760" y="402336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Introduction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7" name="CustomShape 7"/>
          <p:cNvSpPr/>
          <p:nvPr/>
        </p:nvSpPr>
        <p:spPr>
          <a:xfrm>
            <a:off x="365760" y="1261872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Methods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8" name="CustomShape 8"/>
          <p:cNvSpPr/>
          <p:nvPr/>
        </p:nvSpPr>
        <p:spPr>
          <a:xfrm>
            <a:off x="365760" y="969264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Objective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645920" y="875520"/>
            <a:ext cx="29626200" cy="366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645920" y="5135040"/>
            <a:ext cx="29626200" cy="1272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" descr=""/>
          <p:cNvPicPr/>
          <p:nvPr/>
        </p:nvPicPr>
        <p:blipFill>
          <a:blip r:embed="rId2"/>
          <a:srcRect l="4" t="0" r="39594" b="0"/>
          <a:stretch/>
        </p:blipFill>
        <p:spPr>
          <a:xfrm>
            <a:off x="0" y="19979640"/>
            <a:ext cx="16456680" cy="1963440"/>
          </a:xfrm>
          <a:prstGeom prst="rect">
            <a:avLst/>
          </a:prstGeom>
          <a:ln w="0">
            <a:noFill/>
          </a:ln>
        </p:spPr>
      </p:pic>
      <p:sp>
        <p:nvSpPr>
          <p:cNvPr id="48" name="CustomShape 1"/>
          <p:cNvSpPr/>
          <p:nvPr/>
        </p:nvSpPr>
        <p:spPr>
          <a:xfrm>
            <a:off x="16459200" y="19979640"/>
            <a:ext cx="16456680" cy="196344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548640" tIns="182880" bIns="182880" anchor="b">
            <a:noAutofit/>
          </a:bodyPr>
          <a:p>
            <a:pPr algn="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4800" spc="52" strike="noStrike">
                <a:solidFill>
                  <a:srgbClr val="ffffff"/>
                </a:solidFill>
                <a:latin typeface="Arial"/>
                <a:ea typeface="DejaVu Sans"/>
              </a:rPr>
              <a:t>Undergraduate Research – Fall 2024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365760" y="402336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Introduction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0" name="CustomShape 3"/>
          <p:cNvSpPr/>
          <p:nvPr/>
        </p:nvSpPr>
        <p:spPr>
          <a:xfrm>
            <a:off x="8503920" y="402336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Methods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1" name="CustomShape 4"/>
          <p:cNvSpPr/>
          <p:nvPr/>
        </p:nvSpPr>
        <p:spPr>
          <a:xfrm>
            <a:off x="16642080" y="402336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Results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2" name="CustomShape 5"/>
          <p:cNvSpPr/>
          <p:nvPr/>
        </p:nvSpPr>
        <p:spPr>
          <a:xfrm>
            <a:off x="24780240" y="1138428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References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3" name="CustomShape 6"/>
          <p:cNvSpPr/>
          <p:nvPr/>
        </p:nvSpPr>
        <p:spPr>
          <a:xfrm>
            <a:off x="24780240" y="1613916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Acknowledgements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4" name="CustomShape 7"/>
          <p:cNvSpPr/>
          <p:nvPr/>
        </p:nvSpPr>
        <p:spPr>
          <a:xfrm>
            <a:off x="24780240" y="402336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Discussion and Future Work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55" name="CustomShape 8"/>
          <p:cNvSpPr/>
          <p:nvPr/>
        </p:nvSpPr>
        <p:spPr>
          <a:xfrm>
            <a:off x="0" y="0"/>
            <a:ext cx="32915880" cy="3655080"/>
          </a:xfrm>
          <a:prstGeom prst="rect">
            <a:avLst/>
          </a:prstGeom>
          <a:solidFill>
            <a:srgbClr val="99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365760" rIns="365760" tIns="548640" bIns="548640" anchor="ctr">
            <a:noAutofit/>
          </a:bodyPr>
          <a:p>
            <a:pPr algn="ctr">
              <a:lnSpc>
                <a:spcPct val="90000"/>
              </a:lnSpc>
            </a:pPr>
            <a:r>
              <a:rPr b="1" lang="en-US" sz="9600" spc="-1" strike="noStrike">
                <a:solidFill>
                  <a:srgbClr val="ffffff"/>
                </a:solidFill>
                <a:latin typeface="Arial"/>
                <a:ea typeface="DejaVu Sans"/>
              </a:rPr>
              <a:t>Click to edit Master title style</a:t>
            </a:r>
            <a:endParaRPr b="0" lang="en-US" sz="9600" spc="-1" strike="noStrike">
              <a:latin typeface="Arial"/>
            </a:endParaRPr>
          </a:p>
        </p:txBody>
      </p:sp>
      <p:sp>
        <p:nvSpPr>
          <p:cNvPr id="56" name="CustomShape 9"/>
          <p:cNvSpPr/>
          <p:nvPr/>
        </p:nvSpPr>
        <p:spPr>
          <a:xfrm>
            <a:off x="365760" y="17053560"/>
            <a:ext cx="7769880" cy="699120"/>
          </a:xfrm>
          <a:prstGeom prst="rect">
            <a:avLst/>
          </a:prstGeom>
          <a:solidFill>
            <a:srgbClr val="990000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45000" bIns="45000" anchor="t">
            <a:spAutoFit/>
          </a:bodyPr>
          <a:p>
            <a:pPr marL="6480" algn="ctr">
              <a:lnSpc>
                <a:spcPct val="100000"/>
              </a:lnSpc>
              <a:spcBef>
                <a:spcPts val="2701"/>
              </a:spcBef>
            </a:pPr>
            <a:r>
              <a:rPr b="1" lang="en-US" sz="4000" spc="-1" strike="noStrike">
                <a:solidFill>
                  <a:srgbClr val="ffffff"/>
                </a:solidFill>
                <a:latin typeface="Arial"/>
                <a:ea typeface="DejaVu Sans"/>
              </a:rPr>
              <a:t>Objective</a:t>
            </a:r>
            <a:endParaRPr b="0" lang="en-US" sz="4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0" y="0"/>
            <a:ext cx="32915880" cy="3655080"/>
          </a:xfrm>
          <a:prstGeom prst="rect">
            <a:avLst/>
          </a:prstGeom>
          <a:solidFill>
            <a:srgbClr val="99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365760" rIns="365760" tIns="548640" bIns="54864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8800" spc="-1" strike="noStrike">
                <a:solidFill>
                  <a:srgbClr val="ffffff"/>
                </a:solidFill>
                <a:latin typeface="Arial"/>
                <a:ea typeface="PingFang SC"/>
              </a:rPr>
              <a:t>Developing and Teaching AR Graphics in Unity</a:t>
            </a:r>
            <a:br/>
            <a:r>
              <a:rPr b="1" lang="en-US" sz="4800" spc="-1" strike="noStrike">
                <a:solidFill>
                  <a:srgbClr val="ffffff"/>
                </a:solidFill>
                <a:latin typeface="Arial"/>
                <a:ea typeface="PingFang SC"/>
              </a:rPr>
              <a:t>Aidan Moran</a:t>
            </a:r>
            <a:r>
              <a:rPr b="1" lang="en-US" sz="4800" spc="-1" strike="noStrike" baseline="33000">
                <a:solidFill>
                  <a:srgbClr val="ffffff"/>
                </a:solidFill>
                <a:latin typeface="Arial"/>
                <a:ea typeface="PingFang SC"/>
              </a:rPr>
              <a:t>1</a:t>
            </a:r>
            <a:r>
              <a:rPr b="1" lang="en-US" sz="4800" spc="-1" strike="noStrike">
                <a:solidFill>
                  <a:srgbClr val="ffffff"/>
                </a:solidFill>
                <a:latin typeface="Arial"/>
                <a:ea typeface="PingFang SC"/>
              </a:rPr>
              <a:t> and Mitja Hmeljak*</a:t>
            </a:r>
            <a:r>
              <a:rPr b="1" lang="en-US" sz="4800" spc="-1" strike="noStrike" baseline="33000">
                <a:solidFill>
                  <a:srgbClr val="ffffff"/>
                </a:solidFill>
                <a:latin typeface="Arial"/>
                <a:ea typeface="PingFang SC"/>
              </a:rPr>
              <a:t>1</a:t>
            </a:r>
            <a:br/>
            <a:r>
              <a:rPr b="1" lang="en-US" sz="2400" spc="-1" strike="noStrike">
                <a:solidFill>
                  <a:srgbClr val="ffffff"/>
                </a:solidFill>
                <a:latin typeface="Arial"/>
                <a:ea typeface="PingFang SC"/>
              </a:rPr>
              <a:t>Dept. of Computer Science, Indiana University, Bloomington, IN USA</a:t>
            </a:r>
            <a:br/>
            <a:r>
              <a:rPr b="1" lang="en-US" sz="2400" spc="-1" strike="noStrike">
                <a:solidFill>
                  <a:srgbClr val="ffffff"/>
                </a:solidFill>
                <a:latin typeface="Arial"/>
                <a:ea typeface="PingFang SC"/>
              </a:rPr>
              <a:t>*corresponding author: mitja@iu.edu</a:t>
            </a:r>
            <a:endParaRPr b="0" lang="en-US" sz="2400" spc="-1" strike="noStrike">
              <a:latin typeface="Arial"/>
            </a:endParaRPr>
          </a:p>
        </p:txBody>
      </p:sp>
      <p:graphicFrame>
        <p:nvGraphicFramePr>
          <p:cNvPr id="94" name="Table 2"/>
          <p:cNvGraphicFramePr/>
          <p:nvPr/>
        </p:nvGraphicFramePr>
        <p:xfrm>
          <a:off x="8503920" y="4754880"/>
          <a:ext cx="15909480" cy="0"/>
        </p:xfrm>
        <a:graphic>
          <a:graphicData uri="http://schemas.openxmlformats.org/drawingml/2006/table">
            <a:tbl>
              <a:tblPr/>
              <a:tblGrid>
                <a:gridCol w="7954920"/>
                <a:gridCol w="7954920"/>
              </a:tblGrid>
              <a:tr h="0">
                <a:tc>
                  <a:tcPr anchor="t" marL="91440" marR="91440">
                    <a:noFill/>
                  </a:tcPr>
                </a:tc>
                <a:tc>
                  <a:tcPr anchor="t" marL="91440" marR="91440">
                    <a:noFill/>
                  </a:tcPr>
                </a:tc>
              </a:tr>
            </a:tbl>
          </a:graphicData>
        </a:graphic>
      </p:graphicFrame>
      <p:sp>
        <p:nvSpPr>
          <p:cNvPr id="95" name="CustomShape 3"/>
          <p:cNvSpPr/>
          <p:nvPr/>
        </p:nvSpPr>
        <p:spPr>
          <a:xfrm>
            <a:off x="24780240" y="16870680"/>
            <a:ext cx="7769880" cy="2740680"/>
          </a:xfrm>
          <a:prstGeom prst="rect">
            <a:avLst/>
          </a:prstGeom>
          <a:solidFill>
            <a:srgbClr val="ffffff"/>
          </a:solidFill>
          <a:ln w="76320">
            <a:solidFill>
              <a:srgbClr val="000000"/>
            </a:solidFill>
            <a:round/>
          </a:ln>
          <a:effectLst>
            <a:outerShdw dir="2700000" dist="177681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182880" bIns="18288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79" spc="-1" strike="noStrike">
                <a:solidFill>
                  <a:srgbClr val="000000"/>
                </a:solidFill>
                <a:latin typeface="Arial"/>
                <a:ea typeface="DejaVu Sans"/>
              </a:rPr>
              <a:t>Thank you to Sabrina Marin and Bhumika Sati, who worked in on a parallel Unity lab as part of CEWIT/REUW independent study and followed along with the guides we made to ensure they were clear and easy to follow.</a:t>
            </a:r>
            <a:endParaRPr b="0" lang="en-US" sz="1679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79" spc="-1" strike="noStrike">
                <a:solidFill>
                  <a:srgbClr val="000000"/>
                </a:solidFill>
                <a:latin typeface="Arial"/>
                <a:ea typeface="DejaVu Sans"/>
              </a:rPr>
              <a:t>Also thank you to The TAs of B481/B581, Abhishek Ingle and Jack Morgenstern, who also followed the guides and made numerous recommendations to help them better fit a classroom setting.</a:t>
            </a:r>
            <a:endParaRPr b="0" lang="en-US" sz="1679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79" spc="-1" strike="noStrike">
                <a:solidFill>
                  <a:srgbClr val="000000"/>
                </a:solidFill>
                <a:latin typeface="Arial"/>
                <a:ea typeface="DejaVu Sans"/>
              </a:rPr>
              <a:t>We acknowledge this project, and many others, would have gotten stuck many times if not for the endless code snippets and guides created by the open source code and Unity communities.</a:t>
            </a:r>
            <a:endParaRPr b="0" lang="en-US" sz="1679" spc="-1" strike="noStrike">
              <a:latin typeface="Arial"/>
            </a:endParaRPr>
          </a:p>
        </p:txBody>
      </p:sp>
      <p:sp>
        <p:nvSpPr>
          <p:cNvPr id="96" name="CustomShape 4"/>
          <p:cNvSpPr/>
          <p:nvPr/>
        </p:nvSpPr>
        <p:spPr>
          <a:xfrm>
            <a:off x="24780240" y="12115800"/>
            <a:ext cx="7769880" cy="3655080"/>
          </a:xfrm>
          <a:prstGeom prst="rect">
            <a:avLst/>
          </a:prstGeom>
          <a:solidFill>
            <a:srgbClr val="ffffff"/>
          </a:solidFill>
          <a:ln w="76320">
            <a:solidFill>
              <a:srgbClr val="000000"/>
            </a:solidFill>
            <a:round/>
          </a:ln>
          <a:effectLst>
            <a:outerShdw dir="2700000" dist="177681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457200" indent="-457200">
              <a:lnSpc>
                <a:spcPct val="2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Arial"/>
              </a:rPr>
              <a:t>[1] Unity-Technologies. “AR Foundation Documentation.” </a:t>
            </a:r>
            <a:r>
              <a:rPr b="0" i="1" lang="en-US" sz="1600" spc="-1" strike="noStrike">
                <a:solidFill>
                  <a:srgbClr val="000000"/>
                </a:solidFill>
                <a:latin typeface="Helvetica-Oblique"/>
                <a:ea typeface="Helvetica-Oblique"/>
              </a:rPr>
              <a:t>Docs.unity3d.com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Arial"/>
              </a:rPr>
              <a:t>, docs.unity3d.com/Packages/com.unity.xr.arfoundation@6.0/manual/index.html.</a:t>
            </a:r>
            <a:endParaRPr b="0" lang="en-US" sz="1600" spc="-1" strike="noStrike">
              <a:latin typeface="Arial"/>
            </a:endParaRPr>
          </a:p>
          <a:p>
            <a:pPr marL="457200" indent="-457200">
              <a:lnSpc>
                <a:spcPct val="2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Arial"/>
              </a:rPr>
              <a:t>[2] Unity-Technologies. “Unity Documentation.” </a:t>
            </a:r>
            <a:r>
              <a:rPr b="0" i="1" lang="en-US" sz="1600" spc="-1" strike="noStrike">
                <a:solidFill>
                  <a:srgbClr val="000000"/>
                </a:solidFill>
                <a:latin typeface="Helvetica-Oblique"/>
                <a:ea typeface="Helvetica-Oblique"/>
              </a:rPr>
              <a:t>Docs.unity.com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Arial"/>
              </a:rPr>
              <a:t>, docs.unity.com/. Version 2022.3 .</a:t>
            </a:r>
            <a:endParaRPr b="0" lang="en-US" sz="1600" spc="-1" strike="noStrike">
              <a:latin typeface="Arial"/>
            </a:endParaRPr>
          </a:p>
          <a:p>
            <a:pPr marL="457200" indent="-457200">
              <a:lnSpc>
                <a:spcPct val="2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Arial"/>
              </a:rPr>
              <a:t>[3] Unity-Technologies. “GitHub - Unity-Technologies/Arfoundation-Samples: Example Content for Unity Projects Based on AR Foundation.” </a:t>
            </a:r>
            <a:r>
              <a:rPr b="0" i="1" lang="en-US" sz="1600" spc="-1" strike="noStrike">
                <a:solidFill>
                  <a:srgbClr val="000000"/>
                </a:solidFill>
                <a:latin typeface="Helvetica-Oblique"/>
                <a:ea typeface="Helvetica-Oblique"/>
              </a:rPr>
              <a:t>GitHub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Arial"/>
              </a:rPr>
              <a:t>, 2018, github.com/Unity-Technologies/arfoundation-samples/. Accessed 11 Dec. 2024.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CustomShape 5"/>
          <p:cNvSpPr/>
          <p:nvPr/>
        </p:nvSpPr>
        <p:spPr>
          <a:xfrm>
            <a:off x="24780240" y="4754880"/>
            <a:ext cx="7769880" cy="6261120"/>
          </a:xfrm>
          <a:prstGeom prst="rect">
            <a:avLst/>
          </a:prstGeom>
          <a:solidFill>
            <a:srgbClr val="ffffff"/>
          </a:solidFill>
          <a:ln w="76320">
            <a:solidFill>
              <a:srgbClr val="000000"/>
            </a:solidFill>
            <a:round/>
          </a:ln>
          <a:effectLst>
            <a:outerShdw dir="2700000" dist="177681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182880" bIns="182880" anchor="t">
            <a:noAutofit/>
          </a:bodyPr>
          <a:p>
            <a:pPr marL="216000" indent="-323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1940" spc="-1" strike="noStrike">
                <a:solidFill>
                  <a:srgbClr val="000000"/>
                </a:solidFill>
                <a:latin typeface="Arial"/>
                <a:ea typeface="DejaVu Sans"/>
              </a:rPr>
              <a:t>Overall, AR introduces several new ways to help students understand 3D graphics and navigating digital 3D space.There’s still several features of AR Foundation worth exploring for an educational environment. These include :</a:t>
            </a:r>
            <a:endParaRPr b="0" lang="en-US" sz="194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575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1940" spc="-1" strike="noStrike">
                <a:solidFill>
                  <a:srgbClr val="000000"/>
                </a:solidFill>
                <a:latin typeface="Arial"/>
                <a:ea typeface="DejaVu Sans"/>
              </a:rPr>
              <a:t>Point clouds</a:t>
            </a:r>
            <a:endParaRPr b="0" lang="en-US" sz="194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575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1940" spc="-1" strike="noStrike">
                <a:solidFill>
                  <a:srgbClr val="000000"/>
                </a:solidFill>
                <a:latin typeface="Arial"/>
                <a:ea typeface="DejaVu Sans"/>
              </a:rPr>
              <a:t>Anchors</a:t>
            </a:r>
            <a:endParaRPr b="0" lang="en-US" sz="194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575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1940" spc="-1" strike="noStrike">
                <a:solidFill>
                  <a:srgbClr val="000000"/>
                </a:solidFill>
                <a:latin typeface="Arial"/>
                <a:ea typeface="DejaVu Sans"/>
              </a:rPr>
              <a:t>2D Image tracking</a:t>
            </a:r>
            <a:endParaRPr b="0" lang="en-US" sz="194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575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1940" spc="-1" strike="noStrike">
                <a:solidFill>
                  <a:srgbClr val="000000"/>
                </a:solidFill>
                <a:latin typeface="Arial"/>
                <a:ea typeface="DejaVu Sans"/>
              </a:rPr>
              <a:t>Ray casting</a:t>
            </a:r>
            <a:endParaRPr b="0" lang="en-US" sz="1940" spc="-1" strike="noStrike">
              <a:latin typeface="Arial"/>
            </a:endParaRPr>
          </a:p>
          <a:p>
            <a:pPr lvl="1" marL="864000" indent="-323640">
              <a:lnSpc>
                <a:spcPct val="100000"/>
              </a:lnSpc>
              <a:spcBef>
                <a:spcPts val="575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1940" spc="-1" strike="noStrike">
                <a:solidFill>
                  <a:srgbClr val="000000"/>
                </a:solidFill>
                <a:latin typeface="Arial"/>
                <a:ea typeface="DejaVu Sans"/>
              </a:rPr>
              <a:t>Environment Probes</a:t>
            </a:r>
            <a:endParaRPr b="0" lang="en-US" sz="1940" spc="-1" strike="noStrike">
              <a:latin typeface="Arial"/>
            </a:endParaRPr>
          </a:p>
          <a:p>
            <a:pPr marL="216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Wingdings" charset="2"/>
              <a:buChar char=""/>
            </a:pPr>
            <a:r>
              <a:rPr b="0" lang="en-US" sz="1940" spc="-1" strike="noStrike">
                <a:solidFill>
                  <a:srgbClr val="000000"/>
                </a:solidFill>
                <a:latin typeface="Arial"/>
                <a:ea typeface="DejaVu Sans"/>
              </a:rPr>
              <a:t>There also exists the opportunity to take a preexisting graphics curriculum or project and rebuild it using AR, allowing for students to navigate their projects with a more intuitive, real word system.</a:t>
            </a:r>
            <a:endParaRPr b="0" lang="en-US" sz="1940" spc="-1" strike="noStrike">
              <a:latin typeface="Arial"/>
            </a:endParaRPr>
          </a:p>
          <a:p>
            <a:pPr marL="216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Wingdings" charset="2"/>
              <a:buChar char=""/>
            </a:pPr>
            <a:r>
              <a:rPr b="0" lang="en-US" sz="1940" spc="-1" strike="noStrike">
                <a:solidFill>
                  <a:srgbClr val="000000"/>
                </a:solidFill>
                <a:latin typeface="Arial"/>
                <a:ea typeface="DejaVu Sans"/>
              </a:rPr>
              <a:t>There could be more done on the virtual side of these systems to better take advantage of the benefits a real word canvas gives us, as oppose to forcing a digital demonstration into an AR application, which would only complicate matters rather than make them more intuitive to learn.</a:t>
            </a:r>
            <a:endParaRPr b="0" lang="en-US" sz="1940" spc="-1" strike="noStrike">
              <a:latin typeface="Arial"/>
            </a:endParaRPr>
          </a:p>
        </p:txBody>
      </p:sp>
      <p:sp>
        <p:nvSpPr>
          <p:cNvPr id="98" name="CustomShape 6"/>
          <p:cNvSpPr/>
          <p:nvPr/>
        </p:nvSpPr>
        <p:spPr>
          <a:xfrm>
            <a:off x="365760" y="4754880"/>
            <a:ext cx="7769880" cy="4569480"/>
          </a:xfrm>
          <a:prstGeom prst="rect">
            <a:avLst/>
          </a:prstGeom>
          <a:solidFill>
            <a:srgbClr val="ffffff"/>
          </a:solidFill>
          <a:ln w="76320">
            <a:solidFill>
              <a:srgbClr val="000000"/>
            </a:solidFill>
            <a:round/>
          </a:ln>
          <a:effectLst>
            <a:outerShdw dir="2700000" dist="177681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182880" bIns="182880" anchor="t">
            <a:normAutofit/>
          </a:bodyPr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While  Unity and other virtual environments are great tools for teaching computer graphics, certain limitations are still present.</a:t>
            </a:r>
            <a:endParaRPr b="0" lang="en-US" sz="2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Typical input devices, such as mouse and keyboard or touchscreens, are limited to 2D input.</a:t>
            </a:r>
            <a:endParaRPr b="0" lang="en-US" sz="2200" spc="-1" strike="noStrike">
              <a:latin typeface="Arial"/>
            </a:endParaRPr>
          </a:p>
          <a:p>
            <a:pPr lvl="1" marL="864000" indent="-323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It can be difficult to keep tracks of object and their interactions, especially lights.</a:t>
            </a:r>
            <a:endParaRPr b="0" lang="en-US" sz="2200" spc="-1" strike="noStrike">
              <a:latin typeface="Arial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Using AR or XR can remedy this by allowing the user to use their intuitive understanding of motion and object interactions in the real world to better understand digital graphics.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99" name="CustomShape 7"/>
          <p:cNvSpPr/>
          <p:nvPr/>
        </p:nvSpPr>
        <p:spPr>
          <a:xfrm>
            <a:off x="365760" y="13350240"/>
            <a:ext cx="7769880" cy="6261120"/>
          </a:xfrm>
          <a:prstGeom prst="rect">
            <a:avLst/>
          </a:prstGeom>
          <a:solidFill>
            <a:srgbClr val="ffffff"/>
          </a:solidFill>
          <a:ln w="76320">
            <a:solidFill>
              <a:srgbClr val="000000"/>
            </a:solidFill>
            <a:round/>
          </a:ln>
          <a:effectLst>
            <a:outerShdw dir="2700000" dist="177681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182880" bIns="182880" anchor="t">
            <a:noAutofit/>
          </a:bodyPr>
          <a:p>
            <a:pPr marL="216000" indent="-323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We used Unity’s AR Foundation package to develop a series of demos demonstrating how to receive data from the real world, as well as how to represent virtual data as an overlay to the real world and camera feed. [1][3]</a:t>
            </a:r>
            <a:endParaRPr b="0" lang="en-US" sz="2400" spc="-1" strike="noStrike">
              <a:latin typeface="Arial"/>
            </a:endParaRPr>
          </a:p>
          <a:p>
            <a:pPr marL="216000" indent="-32364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As a part of  AR Foundation, we received data from Apple’s AR Kit and various sensors embedded in to an iPhone to receive data such as light estimation and accelerator data. [2]</a:t>
            </a:r>
            <a:endParaRPr b="0" lang="en-US" sz="2400" spc="-1" strike="noStrike">
              <a:latin typeface="Arial"/>
            </a:endParaRPr>
          </a:p>
          <a:p>
            <a:pPr marL="216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Part of our demos were based on the series of  demos provided by Unity openly on GitHub, but refined to be easier to understand and follow by a student who may have no graphics or Unity experience to begin with. [3]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CustomShape 8"/>
          <p:cNvSpPr/>
          <p:nvPr/>
        </p:nvSpPr>
        <p:spPr>
          <a:xfrm>
            <a:off x="365760" y="10424160"/>
            <a:ext cx="7769880" cy="1826280"/>
          </a:xfrm>
          <a:prstGeom prst="rect">
            <a:avLst/>
          </a:prstGeom>
          <a:solidFill>
            <a:srgbClr val="ffffff"/>
          </a:solidFill>
          <a:ln w="76320">
            <a:solidFill>
              <a:srgbClr val="000000"/>
            </a:solidFill>
            <a:round/>
          </a:ln>
          <a:effectLst>
            <a:outerShdw dir="2700000" dist="177681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182880" bIns="182880" anchor="t">
            <a:noAutofit/>
          </a:bodyPr>
          <a:p>
            <a:pPr marL="6480">
              <a:lnSpc>
                <a:spcPct val="100000"/>
              </a:lnSpc>
              <a:spcBef>
                <a:spcPts val="1199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Our goal is to build a demo demonstrating the capabilities of an AR environment, graphics pipeline functionality provided by AR Foundation for interactions between the AR and real world , as well as a series of guides for students to follow to teach AR graphics. 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01" name="CustomShape 9"/>
          <p:cNvSpPr/>
          <p:nvPr/>
        </p:nvSpPr>
        <p:spPr>
          <a:xfrm>
            <a:off x="16459200" y="19979640"/>
            <a:ext cx="16456680" cy="911880"/>
          </a:xfrm>
          <a:prstGeom prst="rect">
            <a:avLst/>
          </a:prstGeom>
          <a:solidFill>
            <a:srgbClr val="99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548640" tIns="365760" bIns="0" anchor="b">
            <a:noAutofit/>
          </a:bodyPr>
          <a:p>
            <a:pPr algn="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Arial"/>
                <a:ea typeface="DejaVu Sans"/>
              </a:rPr>
              <a:t>Computer Graphics Courses at Indiana University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02" name="CustomShape 10"/>
          <p:cNvSpPr/>
          <p:nvPr/>
        </p:nvSpPr>
        <p:spPr>
          <a:xfrm>
            <a:off x="182880" y="182880"/>
            <a:ext cx="1826280" cy="1826280"/>
          </a:xfrm>
          <a:prstGeom prst="rect">
            <a:avLst/>
          </a:prstGeom>
          <a:solidFill>
            <a:schemeClr val="bg1"/>
          </a:solidFill>
          <a:ln w="76320">
            <a:solidFill>
              <a:srgbClr val="000000"/>
            </a:solidFill>
            <a:round/>
          </a:ln>
          <a:effectLst>
            <a:outerShdw algn="tl" blurRad="50760" dir="2700000" dist="177681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182880" bIns="182880" anchor="ctr">
            <a:noAutofit/>
          </a:bodyPr>
          <a:p>
            <a:pPr marL="6480" algn="ctr">
              <a:lnSpc>
                <a:spcPct val="100000"/>
              </a:lnSpc>
            </a:pPr>
            <a:r>
              <a:rPr b="1" lang="en-US" sz="6600" spc="-1" strike="noStrike">
                <a:solidFill>
                  <a:srgbClr val="000000"/>
                </a:solidFill>
                <a:latin typeface="Arial"/>
                <a:ea typeface="DejaVu Sans"/>
              </a:rPr>
              <a:t>13</a:t>
            </a:r>
            <a:endParaRPr b="0" lang="en-US" sz="6600" spc="-1" strike="noStrike">
              <a:latin typeface="Arial"/>
            </a:endParaRPr>
          </a:p>
        </p:txBody>
      </p:sp>
      <p:sp>
        <p:nvSpPr>
          <p:cNvPr id="103" name="CustomShape 11"/>
          <p:cNvSpPr/>
          <p:nvPr/>
        </p:nvSpPr>
        <p:spPr>
          <a:xfrm>
            <a:off x="8503920" y="4860360"/>
            <a:ext cx="15907680" cy="14856480"/>
          </a:xfrm>
          <a:prstGeom prst="rect">
            <a:avLst/>
          </a:prstGeom>
          <a:solidFill>
            <a:srgbClr val="ffffff"/>
          </a:solidFill>
          <a:ln w="76320">
            <a:solidFill>
              <a:srgbClr val="000000"/>
            </a:solidFill>
            <a:round/>
          </a:ln>
          <a:effectLst>
            <a:outerShdw dir="2700000" dist="177681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82880" rIns="182880" tIns="182880" bIns="18288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Demos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6 Demos showcasing the basic functionality of AR Foundation,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integrating virtual graphics to the real environment, and 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receiving real word data and information on the device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Surface Detection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Collision Detection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In object/In room detection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Total acceleration, linear acceleration, and gravitational 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acceleration input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Light estimation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These demos were used to create a series of guides to teach 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students the basics of AR development and AR graphics, 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but also serve as examples as to what can be done with 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AR systems in Unity.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Guides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In total, we produced 3 guides for students to follow to 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introduce them to AR Foundation and digital graphics.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Guide one teaches how to install and test AR Foundation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Guide two teaches simple surface detection and how to visually represent surface meshes in the digital world and mixed into the real world camera input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Guide three teaches how to implement simple object collision with the detected surfaces, based on a distance test with the plane the surface exists on, was well as an operation that takes a 3D point of an object and a 2D mesh, compresses them into the same coordinate space, and performs a dot product to find if the object exists within the bounds of the mesh.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These guides not only teach AR basics, but also Unity basics, as they assume the student 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will have no Unity or 3D graphics experience as they begin. This includes: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Installing packages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Asset management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Creating object prefabs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Basics of the Unity Hierarchy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Manipulating object data with the inspector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Basic use of the editor/game windows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Basic scripting</a:t>
            </a:r>
            <a:endParaRPr b="0" lang="en-US" sz="22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Construction of simple UIs 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The final guide ends by illustrating a few shortcomings of the “discrete” collision detection we 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created, and sets the student up with a challenge to improve upon it by creating a 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continuous collision system. 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104" name="" descr="In room detection&#10;"/>
          <p:cNvPicPr/>
          <p:nvPr/>
        </p:nvPicPr>
        <p:blipFill>
          <a:blip r:embed="rId1"/>
          <a:stretch/>
        </p:blipFill>
        <p:spPr>
          <a:xfrm>
            <a:off x="20574000" y="5089320"/>
            <a:ext cx="3656880" cy="5567760"/>
          </a:xfrm>
          <a:prstGeom prst="rect">
            <a:avLst/>
          </a:prstGeom>
          <a:ln w="0">
            <a:noFill/>
          </a:ln>
        </p:spPr>
      </p:pic>
      <p:pic>
        <p:nvPicPr>
          <p:cNvPr id="105" name="" descr=""/>
          <p:cNvPicPr/>
          <p:nvPr/>
        </p:nvPicPr>
        <p:blipFill>
          <a:blip r:embed="rId2"/>
          <a:stretch/>
        </p:blipFill>
        <p:spPr>
          <a:xfrm>
            <a:off x="16928280" y="5120640"/>
            <a:ext cx="3530520" cy="5622840"/>
          </a:xfrm>
          <a:prstGeom prst="rect">
            <a:avLst/>
          </a:prstGeom>
          <a:ln w="0">
            <a:noFill/>
          </a:ln>
        </p:spPr>
      </p:pic>
      <p:pic>
        <p:nvPicPr>
          <p:cNvPr id="106" name="" descr=""/>
          <p:cNvPicPr/>
          <p:nvPr/>
        </p:nvPicPr>
        <p:blipFill>
          <a:blip r:embed="rId3"/>
          <a:stretch/>
        </p:blipFill>
        <p:spPr>
          <a:xfrm>
            <a:off x="20802600" y="13716360"/>
            <a:ext cx="3466080" cy="5256720"/>
          </a:xfrm>
          <a:prstGeom prst="rect">
            <a:avLst/>
          </a:prstGeom>
          <a:ln w="0">
            <a:noFill/>
          </a:ln>
        </p:spPr>
      </p:pic>
      <p:sp>
        <p:nvSpPr>
          <p:cNvPr id="107" name=""/>
          <p:cNvSpPr/>
          <p:nvPr/>
        </p:nvSpPr>
        <p:spPr>
          <a:xfrm>
            <a:off x="20574000" y="10744200"/>
            <a:ext cx="3837600" cy="85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room detection showing the 3D cursor is within the bounds of a room.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16916400" y="10800360"/>
            <a:ext cx="3609000" cy="85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 room detection showing the 3D cursor is within the bounds of a room.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9" name=""/>
          <p:cNvSpPr/>
          <p:nvPr/>
        </p:nvSpPr>
        <p:spPr>
          <a:xfrm>
            <a:off x="20802600" y="18973800"/>
            <a:ext cx="3656880" cy="85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The product of following the guides, showing thrown balls colliding with multiple surfaces.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E2E4F15387454A80EC418DE7F5FC22" ma:contentTypeVersion="15" ma:contentTypeDescription="Create a new document." ma:contentTypeScope="" ma:versionID="ce1476ca8e770c8f1e4ca95645eafbe1">
  <xsd:schema xmlns:xsd="http://www.w3.org/2001/XMLSchema" xmlns:xs="http://www.w3.org/2001/XMLSchema" xmlns:p="http://schemas.microsoft.com/office/2006/metadata/properties" xmlns:ns2="f8cb1c66-fc77-4e13-b987-e5d16abb5381" xmlns:ns3="dfcf433a-c0e4-4763-85d5-0d4902b6dd66" targetNamespace="http://schemas.microsoft.com/office/2006/metadata/properties" ma:root="true" ma:fieldsID="6fbf55a4fbe966e6ac3dfb6933a693a5" ns2:_="" ns3:_="">
    <xsd:import namespace="f8cb1c66-fc77-4e13-b987-e5d16abb5381"/>
    <xsd:import namespace="dfcf433a-c0e4-4763-85d5-0d4902b6dd6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cb1c66-fc77-4e13-b987-e5d16abb538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0eec0a79-46cb-4568-9b1b-2d720bd3207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cf433a-c0e4-4763-85d5-0d4902b6dd66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a324b0c1-2729-4f22-875f-c498db5066be}" ma:internalName="TaxCatchAll" ma:showField="CatchAllData" ma:web="dfcf433a-c0e4-4763-85d5-0d4902b6dd6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fcf433a-c0e4-4763-85d5-0d4902b6dd66" xsi:nil="true"/>
    <lcf76f155ced4ddcb4097134ff3c332f xmlns="f8cb1c66-fc77-4e13-b987-e5d16abb538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02E8A34-718B-4325-86A1-8C5FC1CE11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8cb1c66-fc77-4e13-b987-e5d16abb5381"/>
    <ds:schemaRef ds:uri="dfcf433a-c0e4-4763-85d5-0d4902b6dd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983AC6-04F9-4927-9CD9-53A4AECE13F8}">
  <ds:schemaRefs>
    <ds:schemaRef ds:uri="f8cb1c66-fc77-4e13-b987-e5d16abb5381"/>
    <ds:schemaRef ds:uri="http://schemas.microsoft.com/office/infopath/2007/PartnerControls"/>
    <ds:schemaRef ds:uri="http://purl.org/dc/terms/"/>
    <ds:schemaRef ds:uri="http://www.w3.org/XML/1998/namespace"/>
    <ds:schemaRef ds:uri="dfcf433a-c0e4-4763-85d5-0d4902b6dd66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99A96F2-5BF6-47B4-84A7-62EBC174EF7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1521</TotalTime>
  <Application>LibreOffice/7.2.1.2$MacOSX_X86_64 LibreOffice_project/87b77fad49947c1441b67c559c339af8f3517e22</Application>
  <AppVersion>15.0000</AppVersion>
  <Words>1216</Words>
  <Paragraphs>157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2017-08-25T15:45:43Z</dcterms:created>
  <dc:creator>Microsoft Office User</dc:creator>
  <dc:description/>
  <dc:language>en-US</dc:language>
  <cp:lastModifiedBy/>
  <cp:lastPrinted>2016-10-13T20:36:44Z</cp:lastPrinted>
  <dcterms:modified xsi:type="dcterms:W3CDTF">2024-12-12T13:49:59Z</dcterms:modified>
  <cp:revision>34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0x0101007AE2E4F15387454A80EC418DE7F5FC22</vt:lpwstr>
  </property>
  <property fmtid="{D5CDD505-2E9C-101B-9397-08002B2CF9AE}" pid="3" name="MediaServiceImageTags">
    <vt:lpwstr/>
  </property>
  <property fmtid="{D5CDD505-2E9C-101B-9397-08002B2CF9AE}" pid="4" name="PresentationFormat">
    <vt:lpwstr>Custom</vt:lpwstr>
  </property>
  <property fmtid="{D5CDD505-2E9C-101B-9397-08002B2CF9AE}" pid="5" name="Slides">
    <vt:i4>3</vt:i4>
  </property>
</Properties>
</file>